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4526" r:id="rId4"/>
  </p:sldMasterIdLst>
  <p:notesMasterIdLst>
    <p:notesMasterId r:id="rId17"/>
  </p:notesMasterIdLst>
  <p:sldIdLst>
    <p:sldId id="2147375177" r:id="rId5"/>
    <p:sldId id="2147375195" r:id="rId6"/>
    <p:sldId id="2147379800" r:id="rId7"/>
    <p:sldId id="2147379802" r:id="rId8"/>
    <p:sldId id="2147379803" r:id="rId9"/>
    <p:sldId id="2147379806" r:id="rId10"/>
    <p:sldId id="2147379807" r:id="rId11"/>
    <p:sldId id="2147379808" r:id="rId12"/>
    <p:sldId id="2147379804" r:id="rId13"/>
    <p:sldId id="2147379805" r:id="rId14"/>
    <p:sldId id="2147379810" r:id="rId15"/>
    <p:sldId id="2147379809" r:id="rId16"/>
  </p:sldIdLst>
  <p:sldSz cx="9144000" cy="5143500" type="screen16x9"/>
  <p:notesSz cx="7010400" cy="9296400"/>
  <p:embeddedFontLst>
    <p:embeddedFont>
      <p:font typeface="Almarena Display Bold" panose="020B0604020202020204" charset="0"/>
      <p:regular r:id="rId18"/>
    </p:embeddedFont>
    <p:embeddedFont>
      <p:font typeface="Josefin Sans" panose="020B0604020202020204" pitchFamily="2" charset="0"/>
      <p:regular r:id="rId19"/>
      <p:bold r:id="rId20"/>
      <p:italic r:id="rId21"/>
      <p:boldItalic r:id="rId22"/>
    </p:embeddedFont>
    <p:embeddedFont>
      <p:font typeface="Josefin Sans Light" pitchFamily="2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8CA90B-0EC7-A2D9-B659-40BD47786D3F}" name="Lucas Whisenhunt" initials="LW" userId="S::lwhisenhunt@phlow-usa.com::98cf2741-823c-499d-9c12-5ce40f31aff1" providerId="AD"/>
  <p188:author id="{CA82C644-C2DA-1BA9-C1AA-9DACD1C371DF}" name="Chris Rogers" initials="CR" userId="S::crogers@phlow-usa.com::9b152571-e02b-4b28-80e2-9377ac3c5a43" providerId="AD"/>
  <p188:author id="{004A2473-E190-34E8-74BB-3E5996E22981}" name="Alexandra Fabling" initials="AF" userId="S::afabling@phlow-usa.com::6ad75395-715f-4b15-bebc-cf10a41d570d" providerId="AD"/>
  <p188:author id="{9C6F87F6-BD7E-9D75-B25F-F2329CD633DB}" name="Juan Piacquadio" initials="JP" userId="Juan Piacquadi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C35"/>
    <a:srgbClr val="FFFFFF"/>
    <a:srgbClr val="E5E5DE"/>
    <a:srgbClr val="86C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671" autoAdjust="0"/>
  </p:normalViewPr>
  <p:slideViewPr>
    <p:cSldViewPr snapToGrid="0">
      <p:cViewPr varScale="1">
        <p:scale>
          <a:sx n="80" d="100"/>
          <a:sy n="80" d="100"/>
        </p:scale>
        <p:origin x="152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8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CDMO, government and Industry Contracts.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Founded 2019: Eric Edwards MD PhD (CEO) and Prof. Frank Gupton (VCU School Engineering, CEO Medicines for All)</a:t>
            </a:r>
          </a:p>
          <a:p>
            <a:r>
              <a:rPr lang="en-US" dirty="0"/>
              <a:t>Petersburg Plant finished construction August 2024.</a:t>
            </a:r>
          </a:p>
          <a:p>
            <a:r>
              <a:rPr lang="en-US" dirty="0"/>
              <a:t>First API manufacture complete in Feb 2025 (kilo Scale)</a:t>
            </a:r>
          </a:p>
          <a:p>
            <a:r>
              <a:rPr lang="en-US" dirty="0"/>
              <a:t>First Flow Project complete Feb 2026 (4 steps in Flow 2 in Batch, Kilo Scale)</a:t>
            </a:r>
          </a:p>
          <a:p>
            <a:r>
              <a:rPr lang="en-US" dirty="0"/>
              <a:t>First Metric Ton project slated to fun Q3 and Q4 2026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2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buFont typeface="Wingdings" panose="05000000000000000000" pitchFamily="2" charset="2"/>
              <a:buChar char="q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“Aggressive timelines”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Transitioning from mg to g to kg on protracted timelines</a:t>
            </a:r>
          </a:p>
          <a:p>
            <a:pPr marL="1371600" marR="0" lvl="2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Process Safety professionals in API world are scarce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Process Safety may be non-existent.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Will the client pay for it, or will the company absorb it?</a:t>
            </a:r>
          </a:p>
          <a:p>
            <a:pPr marL="1371600" marR="0" lvl="2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cGMP is usually not negotiable, but neither is safety or environmental considerations. </a:t>
            </a:r>
          </a:p>
          <a:p>
            <a:pPr marL="1371600" marR="0" lvl="2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API of increasing potency are now the rule not the exception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Correct interpretation of test results and application of Risk assessment/mitigation is a specialized skill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Equipment is generally not a project specific cost, and thus require company CAPEX expenditure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Transfer of data into manufacturing is not seamless.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Risk visibility may be low because of this.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7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0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60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43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1FEEE-04FD-B34B-7337-4DADABF88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14D8E-7FDD-66FB-D132-AE007495E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D1409-8F0F-DBF2-1C69-55FB44FD6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0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06CF60FC-CF00-4E66-47E9-E27C1E2A842F}"/>
              </a:ext>
            </a:extLst>
          </p:cNvPr>
          <p:cNvSpPr/>
          <p:nvPr userDrawn="1"/>
        </p:nvSpPr>
        <p:spPr>
          <a:xfrm flipH="1">
            <a:off x="1655088" y="3687019"/>
            <a:ext cx="7488912" cy="1456481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06A5C8-4E31-EB76-1E82-E761876D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71451"/>
            <a:ext cx="8229593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BF494-DD09-577F-FA6B-5300EBC0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8700"/>
            <a:ext cx="7886700" cy="9764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sz="975" b="0" i="0">
                <a:latin typeface="Josefin Sans" pitchFamily="2" charset="77"/>
              </a:defRPr>
            </a:lvl1pPr>
            <a:lvl2pPr>
              <a:defRPr sz="975" b="0" i="0">
                <a:latin typeface="Josefin Sans" pitchFamily="2" charset="77"/>
              </a:defRPr>
            </a:lvl2pPr>
            <a:lvl3pPr>
              <a:defRPr sz="975" b="0" i="0">
                <a:latin typeface="Josefin Sans" pitchFamily="2" charset="77"/>
              </a:defRPr>
            </a:lvl3pPr>
            <a:lvl4pPr>
              <a:defRPr sz="975" b="0" i="0">
                <a:latin typeface="Josefin Sans" pitchFamily="2" charset="77"/>
              </a:defRPr>
            </a:lvl4pPr>
            <a:lvl5pPr>
              <a:defRPr sz="975" b="0" i="0">
                <a:latin typeface="Josefin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DE09-55EC-311A-B4AA-B0EBBF0F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156E970-652B-D59C-7308-113E98AA10AA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654582-2630-A28B-8CBB-06D905393C40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47176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6D0700-7654-0731-B810-1F8E59487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5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">
    <p:bg>
      <p:bgPr>
        <a:solidFill>
          <a:srgbClr val="E9E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CFB5-D797-FA21-BBD1-4123A66B5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1" y="171451"/>
            <a:ext cx="8229600" cy="42473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lvl1pPr algn="l">
              <a:defRPr sz="2400">
                <a:solidFill>
                  <a:schemeClr val="tx2"/>
                </a:solidFill>
                <a:latin typeface="Almarena Displa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A54D4-E9F5-8580-C950-829E6B670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8098" y="2571749"/>
            <a:ext cx="3944402" cy="231089"/>
          </a:xfrm>
        </p:spPr>
        <p:txBody>
          <a:bodyPr wrap="square">
            <a:spAutoFit/>
          </a:bodyPr>
          <a:lstStyle>
            <a:lvl1pPr marL="0" indent="0" algn="l">
              <a:buNone/>
              <a:defRPr sz="975" b="0" i="0">
                <a:solidFill>
                  <a:srgbClr val="3D3C35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1AB90-AD65-F55A-DCE5-DBCBFA936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79FAAA7-4B8D-FCE9-E629-CF5F0D1F82E3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30CD97-ACCE-43A8-7537-F316F0460B60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47176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314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mplate 2">
    <p:bg>
      <p:bgPr>
        <a:solidFill>
          <a:srgbClr val="3D3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5032FFC4-6F29-A82C-5DFF-C35AF7D41102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chemeClr val="bg2"/>
                </a:solidFill>
                <a:latin typeface="Josefin Sans Light" pitchFamily="2" charset="77"/>
              </a:rPr>
              <a:t>Proprietary and Confidential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22A4E31-0B00-00C2-413C-176130403CE2}"/>
              </a:ext>
            </a:extLst>
          </p:cNvPr>
          <p:cNvSpPr/>
          <p:nvPr userDrawn="1"/>
        </p:nvSpPr>
        <p:spPr>
          <a:xfrm flipH="1">
            <a:off x="1655088" y="3687019"/>
            <a:ext cx="7488912" cy="1456481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909EE-919B-AE02-78A0-89F6A1CE4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71451"/>
            <a:ext cx="8229590" cy="4247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400">
                <a:solidFill>
                  <a:schemeClr val="bg2"/>
                </a:solidFill>
                <a:latin typeface="Almarena Displa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8A58F-0164-05D1-ECB7-A3AF1C18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028699"/>
            <a:ext cx="7886700" cy="231089"/>
          </a:xfrm>
        </p:spPr>
        <p:txBody>
          <a:bodyPr wrap="square">
            <a:spAutoFit/>
          </a:bodyPr>
          <a:lstStyle>
            <a:lvl1pPr marL="0" indent="0" algn="l">
              <a:buNone/>
              <a:defRPr sz="975" b="0" i="0">
                <a:solidFill>
                  <a:schemeClr val="bg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68F5D-3AB2-5085-2E09-BC4468CAC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E4EB74-F4FC-C838-3D2F-5E3BA53CE985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47176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51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F24BA-AC5C-11AD-C6C4-8166CF099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851" t="32265" r="2728" b="9208"/>
          <a:stretch/>
        </p:blipFill>
        <p:spPr>
          <a:xfrm>
            <a:off x="0" y="0"/>
            <a:ext cx="9144000" cy="5142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D7FDC6-CE29-9D9B-3193-1A3038CF6B58}"/>
              </a:ext>
            </a:extLst>
          </p:cNvPr>
          <p:cNvSpPr/>
          <p:nvPr userDrawn="1"/>
        </p:nvSpPr>
        <p:spPr>
          <a:xfrm>
            <a:off x="0" y="1027"/>
            <a:ext cx="9144000" cy="5142473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C0698-C576-70B9-5B99-7CC46E6A5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15099" y="4438084"/>
            <a:ext cx="2057400" cy="273844"/>
          </a:xfrm>
        </p:spPr>
        <p:txBody>
          <a:bodyPr/>
          <a:lstStyle/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8BA33-1A53-97DF-0BE1-67219AE68948}"/>
              </a:ext>
            </a:extLst>
          </p:cNvPr>
          <p:cNvSpPr txBox="1"/>
          <p:nvPr userDrawn="1"/>
        </p:nvSpPr>
        <p:spPr>
          <a:xfrm>
            <a:off x="1200150" y="685800"/>
            <a:ext cx="2527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Almarena Display Bold" pitchFamily="50" charset="0"/>
              </a:rPr>
              <a:t>A Culture of Belief</a:t>
            </a:r>
            <a:r>
              <a:rPr lang="en-US" sz="3600">
                <a:solidFill>
                  <a:schemeClr val="accent1"/>
                </a:solidFill>
                <a:latin typeface="Almarena Display Bold" pitchFamily="50" charset="0"/>
              </a:rPr>
              <a:t>.</a:t>
            </a:r>
            <a:endParaRPr lang="en-US" sz="360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DA313-9C77-5253-6E33-1D26D109EF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2900" y="911973"/>
            <a:ext cx="651594" cy="634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35640-86E8-FE2E-73D7-915694F734CC}"/>
              </a:ext>
            </a:extLst>
          </p:cNvPr>
          <p:cNvSpPr txBox="1"/>
          <p:nvPr userDrawn="1"/>
        </p:nvSpPr>
        <p:spPr>
          <a:xfrm>
            <a:off x="4286251" y="805394"/>
            <a:ext cx="4286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2"/>
                </a:solidFill>
                <a:effectLst/>
                <a:latin typeface="Josefin Sans" pitchFamily="2" charset="77"/>
              </a:rPr>
              <a:t>At the heart of Phlow is a belief that reflects an unwavering commitment to serving patients, as well as colleagues, public and private partners, communities, country, and humankind. We’re on a bold mission, together. Driving every action is our shared vision and mission.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01C378-B35F-7AD8-F332-0CB9FB06CE4F}"/>
              </a:ext>
            </a:extLst>
          </p:cNvPr>
          <p:cNvSpPr/>
          <p:nvPr userDrawn="1"/>
        </p:nvSpPr>
        <p:spPr>
          <a:xfrm>
            <a:off x="421277" y="2457308"/>
            <a:ext cx="3943350" cy="15558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77D512-5DDE-24B4-AF5D-B4CC51A0B30D}"/>
              </a:ext>
            </a:extLst>
          </p:cNvPr>
          <p:cNvSpPr txBox="1"/>
          <p:nvPr userDrawn="1"/>
        </p:nvSpPr>
        <p:spPr>
          <a:xfrm>
            <a:off x="663756" y="2773619"/>
            <a:ext cx="3458392" cy="95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00000"/>
              </a:lnSpc>
              <a:spcAft>
                <a:spcPts val="750"/>
              </a:spcAft>
            </a:pPr>
            <a:r>
              <a:rPr lang="en-US" sz="1350" b="1" i="0">
                <a:solidFill>
                  <a:schemeClr val="tx2"/>
                </a:solidFill>
                <a:effectLst/>
                <a:latin typeface="Josefin Sans" pitchFamily="2" charset="0"/>
              </a:rPr>
              <a:t>OUR VISION</a:t>
            </a:r>
          </a:p>
          <a:p>
            <a:pPr algn="l" fontAlgn="base"/>
            <a:r>
              <a:rPr lang="en-US" sz="1200" b="0" i="0">
                <a:solidFill>
                  <a:schemeClr val="tx2"/>
                </a:solidFill>
                <a:effectLst/>
                <a:latin typeface="Josefin Sans" pitchFamily="2" charset="0"/>
              </a:rPr>
              <a:t>Make the U.S. a country where every human being has access to the essential medicines necessary to sustain life and conquer disease.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0DD5A6-064F-92C2-E544-D2B06BCE15B9}"/>
              </a:ext>
            </a:extLst>
          </p:cNvPr>
          <p:cNvSpPr/>
          <p:nvPr userDrawn="1"/>
        </p:nvSpPr>
        <p:spPr>
          <a:xfrm>
            <a:off x="4707527" y="2457308"/>
            <a:ext cx="3943350" cy="15558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DC5D79-DAF4-9C95-7BC3-14790D3F069B}"/>
              </a:ext>
            </a:extLst>
          </p:cNvPr>
          <p:cNvSpPr txBox="1"/>
          <p:nvPr userDrawn="1"/>
        </p:nvSpPr>
        <p:spPr>
          <a:xfrm>
            <a:off x="4960620" y="2773618"/>
            <a:ext cx="3458392" cy="95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00000"/>
              </a:lnSpc>
              <a:spcAft>
                <a:spcPts val="750"/>
              </a:spcAft>
            </a:pPr>
            <a:r>
              <a:rPr lang="en-US" sz="1350" b="1" i="0">
                <a:solidFill>
                  <a:schemeClr val="tx2"/>
                </a:solidFill>
                <a:effectLst/>
                <a:latin typeface="Josefin Sans" pitchFamily="2" charset="0"/>
              </a:rPr>
              <a:t>OUR MISSION</a:t>
            </a:r>
          </a:p>
          <a:p>
            <a:pPr algn="l" fontAlgn="base"/>
            <a:r>
              <a:rPr lang="en-US" sz="1200" b="0" i="0">
                <a:solidFill>
                  <a:schemeClr val="tx2"/>
                </a:solidFill>
                <a:effectLst/>
                <a:latin typeface="Josefin Sans" pitchFamily="2" charset="0"/>
              </a:rPr>
              <a:t>To reliably supply affordable, high-quality, essential medicines through U.S.-based advanced manufacturing processes.</a:t>
            </a:r>
          </a:p>
        </p:txBody>
      </p:sp>
    </p:spTree>
    <p:extLst>
      <p:ext uri="{BB962C8B-B14F-4D97-AF65-F5344CB8AC3E}">
        <p14:creationId xmlns:p14="http://schemas.microsoft.com/office/powerpoint/2010/main" val="1670426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 descr="A picture containing outdoor, sky, person, crowd&#10;&#10;Description automatically generated">
            <a:extLst>
              <a:ext uri="{FF2B5EF4-FFF2-40B4-BE49-F238E27FC236}">
                <a16:creationId xmlns:a16="http://schemas.microsoft.com/office/drawing/2014/main" id="{D533BB92-575E-353D-EE5A-1AE7C5BE2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38" r="1216" b="615"/>
          <a:stretch/>
        </p:blipFill>
        <p:spPr>
          <a:xfrm>
            <a:off x="0" y="0"/>
            <a:ext cx="9164717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CDFFFD-6367-2145-164C-5A8488AF016D}"/>
              </a:ext>
            </a:extLst>
          </p:cNvPr>
          <p:cNvSpPr/>
          <p:nvPr userDrawn="1"/>
        </p:nvSpPr>
        <p:spPr>
          <a:xfrm>
            <a:off x="1" y="12424"/>
            <a:ext cx="9164717" cy="51434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A6F5D-36FB-C201-455D-E2DA3391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14351"/>
            <a:ext cx="3384274" cy="1962076"/>
          </a:xfrm>
        </p:spPr>
        <p:txBody>
          <a:bodyPr/>
          <a:lstStyle>
            <a:lvl1pPr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2324B783-9CDF-E0B2-9673-95F160AA881F}"/>
              </a:ext>
            </a:extLst>
          </p:cNvPr>
          <p:cNvSpPr/>
          <p:nvPr userDrawn="1"/>
        </p:nvSpPr>
        <p:spPr>
          <a:xfrm flipH="1">
            <a:off x="1675805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9BED7-1D7C-BE9D-3402-F122FA18B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1F241-6CFA-008D-A9BE-5888AC9C3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020FEA-24F6-90FA-E8E2-D743364AE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1" y="2559449"/>
            <a:ext cx="3384273" cy="284501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0" i="0">
                <a:solidFill>
                  <a:schemeClr val="bg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7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6A5BC490-5D6F-C1C8-203D-CC3207792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53" b="24442"/>
          <a:stretch/>
        </p:blipFill>
        <p:spPr>
          <a:xfrm>
            <a:off x="1" y="1"/>
            <a:ext cx="9164717" cy="51434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CDFFFD-6367-2145-164C-5A8488AF016D}"/>
              </a:ext>
            </a:extLst>
          </p:cNvPr>
          <p:cNvSpPr/>
          <p:nvPr userDrawn="1"/>
        </p:nvSpPr>
        <p:spPr>
          <a:xfrm>
            <a:off x="1" y="1"/>
            <a:ext cx="9164717" cy="51434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A6F5D-36FB-C201-455D-E2DA3391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14351"/>
            <a:ext cx="3384274" cy="1962076"/>
          </a:xfrm>
        </p:spPr>
        <p:txBody>
          <a:bodyPr/>
          <a:lstStyle>
            <a:lvl1pPr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2324B783-9CDF-E0B2-9673-95F160AA881F}"/>
              </a:ext>
            </a:extLst>
          </p:cNvPr>
          <p:cNvSpPr/>
          <p:nvPr userDrawn="1"/>
        </p:nvSpPr>
        <p:spPr>
          <a:xfrm flipH="1">
            <a:off x="1675805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9BED7-1D7C-BE9D-3402-F122FA18B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1F241-6CFA-008D-A9BE-5888AC9C3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020FEA-24F6-90FA-E8E2-D743364AE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1" y="2559449"/>
            <a:ext cx="3384273" cy="284501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0" i="0">
                <a:solidFill>
                  <a:schemeClr val="bg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142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6A5BC490-5D6F-C1C8-203D-CC3207792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3" b="7953"/>
          <a:stretch/>
        </p:blipFill>
        <p:spPr>
          <a:xfrm>
            <a:off x="1" y="1"/>
            <a:ext cx="9164717" cy="51434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CDFFFD-6367-2145-164C-5A8488AF016D}"/>
              </a:ext>
            </a:extLst>
          </p:cNvPr>
          <p:cNvSpPr/>
          <p:nvPr userDrawn="1"/>
        </p:nvSpPr>
        <p:spPr>
          <a:xfrm>
            <a:off x="-20718" y="-12301"/>
            <a:ext cx="9185435" cy="51434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A6F5D-36FB-C201-455D-E2DA3391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14351"/>
            <a:ext cx="3384274" cy="1962076"/>
          </a:xfrm>
        </p:spPr>
        <p:txBody>
          <a:bodyPr/>
          <a:lstStyle>
            <a:lvl1pPr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2324B783-9CDF-E0B2-9673-95F160AA881F}"/>
              </a:ext>
            </a:extLst>
          </p:cNvPr>
          <p:cNvSpPr/>
          <p:nvPr userDrawn="1"/>
        </p:nvSpPr>
        <p:spPr>
          <a:xfrm flipH="1">
            <a:off x="1675805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1F241-6CFA-008D-A9BE-5888AC9C3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020FEA-24F6-90FA-E8E2-D743364AE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1" y="2559449"/>
            <a:ext cx="3384273" cy="284501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0" i="0">
                <a:solidFill>
                  <a:schemeClr val="bg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7936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6A5BC490-5D6F-C1C8-203D-CC3207792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8" b="7908"/>
          <a:stretch/>
        </p:blipFill>
        <p:spPr>
          <a:xfrm>
            <a:off x="1" y="1"/>
            <a:ext cx="9164717" cy="51434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CDFFFD-6367-2145-164C-5A8488AF016D}"/>
              </a:ext>
            </a:extLst>
          </p:cNvPr>
          <p:cNvSpPr/>
          <p:nvPr userDrawn="1"/>
        </p:nvSpPr>
        <p:spPr>
          <a:xfrm>
            <a:off x="-10359" y="1"/>
            <a:ext cx="9164717" cy="51434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A6F5D-36FB-C201-455D-E2DA3391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14351"/>
            <a:ext cx="3384274" cy="1962076"/>
          </a:xfrm>
        </p:spPr>
        <p:txBody>
          <a:bodyPr/>
          <a:lstStyle>
            <a:lvl1pPr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2324B783-9CDF-E0B2-9673-95F160AA881F}"/>
              </a:ext>
            </a:extLst>
          </p:cNvPr>
          <p:cNvSpPr/>
          <p:nvPr userDrawn="1"/>
        </p:nvSpPr>
        <p:spPr>
          <a:xfrm flipH="1">
            <a:off x="1675805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1F241-6CFA-008D-A9BE-5888AC9C3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69635" y="4666684"/>
            <a:ext cx="20574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020FEA-24F6-90FA-E8E2-D743364AE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1" y="2559449"/>
            <a:ext cx="3384273" cy="284501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0" i="0">
                <a:solidFill>
                  <a:schemeClr val="bg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490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CDFFFD-6367-2145-164C-5A8488AF016D}"/>
              </a:ext>
            </a:extLst>
          </p:cNvPr>
          <p:cNvSpPr/>
          <p:nvPr userDrawn="1"/>
        </p:nvSpPr>
        <p:spPr>
          <a:xfrm>
            <a:off x="-52388" y="-12300"/>
            <a:ext cx="9248775" cy="5143499"/>
          </a:xfrm>
          <a:prstGeom prst="rect">
            <a:avLst/>
          </a:prstGeom>
          <a:blipFill>
            <a:blip r:embed="rId2"/>
            <a:srcRect/>
            <a:stretch>
              <a:fillRect t="-14224" b="-1422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A6F5D-36FB-C201-455D-E2DA3391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14351"/>
            <a:ext cx="3384274" cy="1962076"/>
          </a:xfrm>
        </p:spPr>
        <p:txBody>
          <a:bodyPr/>
          <a:lstStyle>
            <a:lvl1pPr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2324B783-9CDF-E0B2-9673-95F160AA881F}"/>
              </a:ext>
            </a:extLst>
          </p:cNvPr>
          <p:cNvSpPr/>
          <p:nvPr userDrawn="1"/>
        </p:nvSpPr>
        <p:spPr>
          <a:xfrm flipH="1">
            <a:off x="1675805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1F241-6CFA-008D-A9BE-5888AC9C3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020FEA-24F6-90FA-E8E2-D743364AE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1" y="2559449"/>
            <a:ext cx="3384273" cy="284501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0" i="0">
                <a:solidFill>
                  <a:schemeClr val="bg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484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6CD509E-31BB-5246-CD71-B88F154A9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CD509E-31BB-5246-CD71-B88F154A9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36;p9">
            <a:extLst>
              <a:ext uri="{FF2B5EF4-FFF2-40B4-BE49-F238E27FC236}">
                <a16:creationId xmlns:a16="http://schemas.microsoft.com/office/drawing/2014/main" id="{00AA54D8-90F0-F177-5D74-45C466A2FD7C}"/>
              </a:ext>
            </a:extLst>
          </p:cNvPr>
          <p:cNvSpPr/>
          <p:nvPr userDrawn="1"/>
        </p:nvSpPr>
        <p:spPr>
          <a:xfrm>
            <a:off x="0" y="-125"/>
            <a:ext cx="4572000" cy="5143500"/>
          </a:xfrm>
          <a:prstGeom prst="rect">
            <a:avLst/>
          </a:prstGeom>
          <a:solidFill>
            <a:srgbClr val="E5E5DE">
              <a:alpha val="3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latin typeface="Almarena Display Bold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6D76C-D39D-D8E9-78D9-6BC570DBB4DC}"/>
              </a:ext>
            </a:extLst>
          </p:cNvPr>
          <p:cNvSpPr txBox="1"/>
          <p:nvPr userDrawn="1"/>
        </p:nvSpPr>
        <p:spPr>
          <a:xfrm>
            <a:off x="5001492" y="2156127"/>
            <a:ext cx="3713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2"/>
                </a:solidFill>
                <a:latin typeface="Almarena Display Bold" pitchFamily="2" charset="0"/>
              </a:rPr>
              <a:t>You </a:t>
            </a:r>
            <a:r>
              <a:rPr lang="en-US" sz="4800">
                <a:solidFill>
                  <a:schemeClr val="accent2"/>
                </a:solidFill>
                <a:latin typeface="Almarena Display Bold" pitchFamily="2" charset="0"/>
              </a:rPr>
              <a:t>X</a:t>
            </a:r>
            <a:r>
              <a:rPr lang="en-US" sz="4800">
                <a:latin typeface="Almarena Display Bold" pitchFamily="2" charset="0"/>
              </a:rPr>
              <a:t> </a:t>
            </a:r>
            <a:r>
              <a:rPr lang="en-US" sz="4800">
                <a:solidFill>
                  <a:schemeClr val="bg2"/>
                </a:solidFill>
                <a:latin typeface="Almarena Display Bold" pitchFamily="2" charset="0"/>
              </a:rPr>
              <a:t>Phlow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FCC8E-EFA9-C8F9-3BEF-8813F6C79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39" b="34890"/>
          <a:stretch/>
        </p:blipFill>
        <p:spPr>
          <a:xfrm>
            <a:off x="311702" y="455047"/>
            <a:ext cx="1496543" cy="58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68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solidFill>
          <a:srgbClr val="3D3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0795C4-4248-4A64-4C79-B4ADBE6EB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53" y="1888927"/>
            <a:ext cx="5943508" cy="1365647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rgbClr val="E9E8E2"/>
                </a:solidFill>
                <a:latin typeface="Almarena Displa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3E73FA1-C456-37C1-5955-DF651C9C3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592" y="459952"/>
            <a:ext cx="1551750" cy="37225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AC521CB-4EDE-0EA9-758C-42F76E9E2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427" t="6637" r="30683" b="6637"/>
          <a:stretch/>
        </p:blipFill>
        <p:spPr>
          <a:xfrm>
            <a:off x="4773529" y="1"/>
            <a:ext cx="4370472" cy="51435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6EFE3761-A6EF-4FB6-BD30-9395A0828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954" y="3367820"/>
            <a:ext cx="5943508" cy="320553"/>
          </a:xfrm>
        </p:spPr>
        <p:txBody>
          <a:bodyPr>
            <a:normAutofit/>
          </a:bodyPr>
          <a:lstStyle>
            <a:lvl1pPr marL="0" indent="0" algn="l">
              <a:buNone/>
              <a:defRPr sz="1350" b="0" i="0">
                <a:solidFill>
                  <a:schemeClr val="tx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512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06A5C8-4E31-EB76-1E82-E761876D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8883"/>
            <a:ext cx="8229598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BF494-DD09-577F-FA6B-5300EBC0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74470"/>
            <a:ext cx="7886700" cy="9764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sz="975"/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06CF60FC-CF00-4E66-47E9-E27C1E2A842F}"/>
              </a:ext>
            </a:extLst>
          </p:cNvPr>
          <p:cNvSpPr/>
          <p:nvPr userDrawn="1"/>
        </p:nvSpPr>
        <p:spPr>
          <a:xfrm flipH="1">
            <a:off x="1655088" y="3687019"/>
            <a:ext cx="7488912" cy="1456481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DE09-55EC-311A-B4AA-B0EBBF0F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156E970-652B-D59C-7308-113E98AA10AA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654582-2630-A28B-8CBB-06D905393C40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82385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2D664-1926-31E2-2E56-AF33D91945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9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 2">
    <p:bg>
      <p:bgPr>
        <a:solidFill>
          <a:srgbClr val="E9E8E2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3C676B-FB6B-11C0-2F97-C4D1BA801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71451"/>
            <a:ext cx="8229600" cy="4247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400">
                <a:solidFill>
                  <a:srgbClr val="3D3C35"/>
                </a:solidFill>
                <a:latin typeface="Almarena Displa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37804E-B5D4-5159-F56E-18C97AF7BB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9151" y="1028700"/>
            <a:ext cx="3943349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i="0">
                <a:solidFill>
                  <a:schemeClr val="tx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AE106A0-AA17-E3B3-4C91-04924FF39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9151" y="1405890"/>
            <a:ext cx="3943349" cy="976421"/>
          </a:xfrm>
        </p:spPr>
        <p:txBody>
          <a:bodyPr wrap="square">
            <a:spAutoFit/>
          </a:bodyPr>
          <a:lstStyle>
            <a:lvl1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1pPr>
            <a:lvl2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2pPr>
            <a:lvl3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3pPr>
            <a:lvl4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4pPr>
            <a:lvl5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22A4E31-0B00-00C2-413C-176130403CE2}"/>
              </a:ext>
            </a:extLst>
          </p:cNvPr>
          <p:cNvSpPr/>
          <p:nvPr userDrawn="1"/>
        </p:nvSpPr>
        <p:spPr>
          <a:xfrm flipH="1">
            <a:off x="1655088" y="3687019"/>
            <a:ext cx="7488912" cy="1456481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3C1F0-68E9-F54E-2F9A-86760016B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E861DAE-E1F1-043B-26B6-E0C10F67C3B3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619EC1-D37E-1AF5-82E8-75B6BE2F683E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47176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C3C47-8BD9-C9B6-6828-166FAA8AE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Josefin Sans" pitchFamily="2" charset="77"/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2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06CF60FC-CF00-4E66-47E9-E27C1E2A842F}"/>
              </a:ext>
            </a:extLst>
          </p:cNvPr>
          <p:cNvSpPr/>
          <p:nvPr userDrawn="1"/>
        </p:nvSpPr>
        <p:spPr>
          <a:xfrm flipH="1">
            <a:off x="1655088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06A5C8-4E31-EB76-1E82-E761876D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71451"/>
            <a:ext cx="8229593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BF494-DD09-577F-FA6B-5300EBC0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8700"/>
            <a:ext cx="7886700" cy="9764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sz="975" b="0" i="0">
                <a:latin typeface="Josefin Sans" pitchFamily="2" charset="77"/>
              </a:defRPr>
            </a:lvl1pPr>
            <a:lvl2pPr>
              <a:defRPr sz="975" b="0" i="0">
                <a:latin typeface="Josefin Sans" pitchFamily="2" charset="77"/>
              </a:defRPr>
            </a:lvl2pPr>
            <a:lvl3pPr>
              <a:defRPr sz="975" b="0" i="0">
                <a:latin typeface="Josefin Sans" pitchFamily="2" charset="77"/>
              </a:defRPr>
            </a:lvl3pPr>
            <a:lvl4pPr>
              <a:defRPr sz="975" b="0" i="0">
                <a:latin typeface="Josefin Sans" pitchFamily="2" charset="77"/>
              </a:defRPr>
            </a:lvl4pPr>
            <a:lvl5pPr>
              <a:defRPr sz="975" b="0" i="0">
                <a:latin typeface="Josefin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DE09-55EC-311A-B4AA-B0EBBF0F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156E970-652B-D59C-7308-113E98AA10AA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654582-2630-A28B-8CBB-06D905393C40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47176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6D0700-7654-0731-B810-1F8E59487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9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06A5C8-4E31-EB76-1E82-E761876D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8883"/>
            <a:ext cx="8229593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BF494-DD09-577F-FA6B-5300EBC0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74470"/>
            <a:ext cx="7886700" cy="9764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sz="975"/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06CF60FC-CF00-4E66-47E9-E27C1E2A842F}"/>
              </a:ext>
            </a:extLst>
          </p:cNvPr>
          <p:cNvSpPr/>
          <p:nvPr userDrawn="1"/>
        </p:nvSpPr>
        <p:spPr>
          <a:xfrm flipH="1">
            <a:off x="1655088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DE09-55EC-311A-B4AA-B0EBBF0F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156E970-652B-D59C-7308-113E98AA10AA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654582-2630-A28B-8CBB-06D905393C40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82385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2D664-1926-31E2-2E56-AF33D91945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0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06A5C8-4E31-EB76-1E82-E761876D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8883"/>
            <a:ext cx="8229599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BF494-DD09-577F-FA6B-5300EBC0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14500"/>
            <a:ext cx="7886700" cy="9764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sz="975"/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06CF60FC-CF00-4E66-47E9-E27C1E2A842F}"/>
              </a:ext>
            </a:extLst>
          </p:cNvPr>
          <p:cNvSpPr/>
          <p:nvPr userDrawn="1"/>
        </p:nvSpPr>
        <p:spPr>
          <a:xfrm flipH="1">
            <a:off x="1655088" y="3687019"/>
            <a:ext cx="7488912" cy="14564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DE09-55EC-311A-B4AA-B0EBBF0F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156E970-652B-D59C-7308-113E98AA10AA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654582-2630-A28B-8CBB-06D905393C40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11580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2D664-1926-31E2-2E56-AF33D91945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5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06A5C8-4E31-EB76-1E82-E761876D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71451"/>
            <a:ext cx="8229593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BF494-DD09-577F-FA6B-5300EBC0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8700"/>
            <a:ext cx="7886700" cy="9764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sz="975" b="0" i="0">
                <a:latin typeface="Josefin Sans" pitchFamily="2" charset="77"/>
              </a:defRPr>
            </a:lvl1pPr>
            <a:lvl2pPr>
              <a:defRPr sz="975" b="0" i="0">
                <a:latin typeface="Josefin Sans" pitchFamily="2" charset="77"/>
              </a:defRPr>
            </a:lvl2pPr>
            <a:lvl3pPr>
              <a:defRPr sz="975" b="0" i="0">
                <a:latin typeface="Josefin Sans" pitchFamily="2" charset="77"/>
              </a:defRPr>
            </a:lvl3pPr>
            <a:lvl4pPr>
              <a:defRPr sz="975" b="0" i="0">
                <a:latin typeface="Josefin Sans" pitchFamily="2" charset="77"/>
              </a:defRPr>
            </a:lvl4pPr>
            <a:lvl5pPr>
              <a:defRPr sz="975" b="0" i="0">
                <a:latin typeface="Josefin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DE09-55EC-311A-B4AA-B0EBBF0F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156E970-652B-D59C-7308-113E98AA10AA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rgbClr val="3D3C35"/>
                </a:solidFill>
                <a:latin typeface="Josefin Sans Light" pitchFamily="2" charset="77"/>
              </a:rPr>
              <a:t>Proprietary and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654582-2630-A28B-8CBB-06D905393C40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47176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6D0700-7654-0731-B810-1F8E59487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2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3">
    <p:bg>
      <p:bgPr>
        <a:solidFill>
          <a:srgbClr val="E9E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CFB5-D797-FA21-BBD1-4123A66B5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71451"/>
            <a:ext cx="8370094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3D3C35"/>
                </a:solidFill>
                <a:latin typeface="Almarena Displa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8042D517-BEF4-B3EE-7088-33EC48BE0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174836"/>
            <a:ext cx="2050256" cy="1246495"/>
          </a:xfrm>
        </p:spPr>
        <p:txBody>
          <a:bodyPr>
            <a:spAutoFit/>
          </a:bodyPr>
          <a:lstStyle>
            <a:lvl1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1pPr>
            <a:lvl2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2pPr>
            <a:lvl3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3pPr>
            <a:lvl4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4pPr>
            <a:lvl5pPr>
              <a:defRPr sz="975" b="0" i="0">
                <a:solidFill>
                  <a:srgbClr val="3D3C35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C5335040-2044-24C3-279A-369272A95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1676523"/>
            <a:ext cx="2050256" cy="1631729"/>
          </a:xfrm>
        </p:spPr>
        <p:txBody>
          <a:bodyPr>
            <a:spAutoFit/>
          </a:bodyPr>
          <a:lstStyle>
            <a:lvl1pPr marL="0" indent="0">
              <a:buNone/>
              <a:defRPr sz="1200" b="1" i="0">
                <a:solidFill>
                  <a:schemeClr val="tx2"/>
                </a:solidFill>
                <a:latin typeface="Josefin Sans" pitchFamily="2" charset="77"/>
              </a:defRPr>
            </a:lvl1pPr>
            <a:lvl2pPr marL="342900" indent="0">
              <a:buNone/>
              <a:defRPr sz="1200" b="1" i="0">
                <a:solidFill>
                  <a:schemeClr val="tx2"/>
                </a:solidFill>
                <a:latin typeface="Josefin Sans" pitchFamily="2" charset="77"/>
              </a:defRPr>
            </a:lvl2pPr>
            <a:lvl3pPr marL="685800" indent="0">
              <a:buNone/>
              <a:defRPr sz="1200" b="1" i="0">
                <a:solidFill>
                  <a:schemeClr val="tx2"/>
                </a:solidFill>
                <a:latin typeface="Josefin Sans" pitchFamily="2" charset="77"/>
              </a:defRPr>
            </a:lvl3pPr>
            <a:lvl4pPr marL="1028700" indent="0">
              <a:buNone/>
              <a:defRPr sz="1200" b="1" i="0">
                <a:solidFill>
                  <a:schemeClr val="tx2"/>
                </a:solidFill>
                <a:latin typeface="Josefin Sans" pitchFamily="2" charset="77"/>
              </a:defRPr>
            </a:lvl4pPr>
            <a:lvl5pPr marL="1371600" indent="0">
              <a:buNone/>
              <a:defRPr sz="1200" b="1" i="0">
                <a:solidFill>
                  <a:schemeClr val="tx2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F6E2F-1790-8A59-AC11-11866670B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4754" y="4375769"/>
            <a:ext cx="409281" cy="3984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C06CFB-B768-E829-0CD6-4E86B580B106}"/>
              </a:ext>
            </a:extLst>
          </p:cNvPr>
          <p:cNvCxnSpPr>
            <a:cxnSpLocks/>
          </p:cNvCxnSpPr>
          <p:nvPr userDrawn="1"/>
        </p:nvCxnSpPr>
        <p:spPr>
          <a:xfrm>
            <a:off x="264488" y="0"/>
            <a:ext cx="0" cy="47176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86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3D3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0795C4-4248-4A64-4C79-B4ADBE6EB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888927"/>
            <a:ext cx="5943508" cy="1365647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rgbClr val="E9E8E2"/>
                </a:solidFill>
                <a:latin typeface="Almarena Displa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3E73FA1-C456-37C1-5955-DF651C9C3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592" y="459952"/>
            <a:ext cx="1551750" cy="37225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AC521CB-4EDE-0EA9-758C-42F76E9E2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427" t="6637" r="30683" b="6637"/>
          <a:stretch/>
        </p:blipFill>
        <p:spPr>
          <a:xfrm>
            <a:off x="4773529" y="1"/>
            <a:ext cx="4370472" cy="51435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6EFE3761-A6EF-4FB6-BD30-9395A0828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3367820"/>
            <a:ext cx="5943508" cy="320553"/>
          </a:xfrm>
        </p:spPr>
        <p:txBody>
          <a:bodyPr>
            <a:normAutofit/>
          </a:bodyPr>
          <a:lstStyle>
            <a:lvl1pPr marL="0" indent="0" algn="l">
              <a:buNone/>
              <a:defRPr sz="1350" b="0" i="0">
                <a:solidFill>
                  <a:srgbClr val="E9E8E2"/>
                </a:solidFill>
                <a:latin typeface="Josefin San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1599138-AE8D-CADC-9AA8-C995091607CE}"/>
              </a:ext>
            </a:extLst>
          </p:cNvPr>
          <p:cNvSpPr txBox="1">
            <a:spLocks/>
          </p:cNvSpPr>
          <p:nvPr userDrawn="1"/>
        </p:nvSpPr>
        <p:spPr>
          <a:xfrm>
            <a:off x="386953" y="4666059"/>
            <a:ext cx="3293534" cy="147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D3C35"/>
                </a:solidFill>
                <a:latin typeface="Josefin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1">
                <a:solidFill>
                  <a:schemeClr val="bg2"/>
                </a:solidFill>
                <a:latin typeface="Josefin Sans Ligh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985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A876E03-82CC-348B-BF49-CE1D83D723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854190963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3" imgW="473" imgH="476" progId="TCLayout.ActiveDocument.1">
                  <p:embed/>
                </p:oleObj>
              </mc:Choice>
              <mc:Fallback>
                <p:oleObj name="think-cell Slide" r:id="rId23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876E03-82CC-348B-BF49-CE1D83D723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163FA-D33E-866B-FCE0-6AD0BF28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1450"/>
            <a:ext cx="8229600" cy="45589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B4940-E915-B873-80EC-CA24E69A6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028700"/>
            <a:ext cx="7886700" cy="102868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8F135-C99C-E2A6-1C6D-4DE9314B3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0335" y="443808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Josefin Sans" pitchFamily="2" charset="77"/>
              </a:defRPr>
            </a:lvl1pPr>
          </a:lstStyle>
          <a:p>
            <a:fld id="{FE27EDC8-0CD9-1B4E-8416-C3E6CC266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5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  <p:sldLayoutId id="2147484539" r:id="rId12"/>
    <p:sldLayoutId id="2147484540" r:id="rId13"/>
    <p:sldLayoutId id="2147484541" r:id="rId14"/>
    <p:sldLayoutId id="2147484550" r:id="rId15"/>
    <p:sldLayoutId id="2147484549" r:id="rId16"/>
    <p:sldLayoutId id="2147484542" r:id="rId17"/>
    <p:sldLayoutId id="2147484548" r:id="rId18"/>
    <p:sldLayoutId id="2147484579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25" kern="1200">
          <a:solidFill>
            <a:schemeClr val="tx1"/>
          </a:solidFill>
          <a:latin typeface="Almarena Display Bold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Josefin Sans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Josefin Sans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Josefin Sans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Josefin Sans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Josefin Sans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05D20AE-B20C-247C-6C64-DB617D5CFE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5D20AE-B20C-247C-6C64-DB617D5CFE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4D2BA5-7E1B-0369-96C4-EB164B36A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3" y="2017767"/>
            <a:ext cx="7647232" cy="1107965"/>
          </a:xfrm>
        </p:spPr>
        <p:txBody>
          <a:bodyPr vert="horz"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  <a:t>Process Safety Challenges in Tech Transfer: A Case Study</a:t>
            </a:r>
            <a:b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  <a:t>P2SAC </a:t>
            </a:r>
            <a:b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  <a:t> Gareth Thomas &amp; Brad Silva </a:t>
            </a:r>
            <a:b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  <a:t>2026</a:t>
            </a:r>
            <a:br>
              <a:rPr lang="en-US" sz="4000" b="1" dirty="0">
                <a:solidFill>
                  <a:schemeClr val="bg2"/>
                </a:solidFill>
                <a:latin typeface="Arial"/>
                <a:cs typeface="Arial"/>
              </a:rPr>
            </a:br>
            <a:endParaRPr lang="en-US" sz="4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C513FBD-3BFA-7666-F21B-69B5354E08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200" b="1"/>
              <a:t>Oct 31</a:t>
            </a:r>
            <a:r>
              <a:rPr lang="en-US" sz="1200" b="1" baseline="30000"/>
              <a:t>st</a:t>
            </a:r>
            <a:r>
              <a:rPr lang="en-US" sz="1200" b="1"/>
              <a:t>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D9453-EDAE-EA68-A293-8B667AA52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773" y="438916"/>
            <a:ext cx="1677198" cy="4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3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6DFB5-CAD6-B17C-D4AB-ADA24412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Building a Process Safety Culture at Phlow….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29380-D3C2-0E16-5941-4D4F934C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8700"/>
            <a:ext cx="7886700" cy="206518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Process safety is not negotiable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Sharing responsibility and empowering decision making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Putting processes into place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Education of collogues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Education of management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Education of clients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Continuous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B1C36-DD67-67CE-72C5-D4BC48828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F2C586D4-B637-D05C-BAE6-DA692162A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03FCEA-4772-1259-E816-F38C54DB8C7D}"/>
              </a:ext>
            </a:extLst>
          </p:cNvPr>
          <p:cNvSpPr txBox="1">
            <a:spLocks/>
          </p:cNvSpPr>
          <p:nvPr/>
        </p:nvSpPr>
        <p:spPr>
          <a:xfrm>
            <a:off x="5439809" y="3537527"/>
            <a:ext cx="7886700" cy="6028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ClrTx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CCPS Monograph – PS in Outsourced Manufacturing Operations</a:t>
            </a:r>
          </a:p>
          <a:p>
            <a:pPr lvl="1">
              <a:buClrTx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0699EE-609B-44D1-5833-4BD69C844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163" y="596183"/>
            <a:ext cx="3445041" cy="29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40574-D54C-5DC8-65B9-1EE8708B1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4D93-00E7-B754-79DF-3760DED1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29618-423A-C558-D066-B1A96FA6B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8700"/>
            <a:ext cx="7886700" cy="1294713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 engagement with development teams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Keep and open mind during tech transfer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Leverage all the tools available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8C3ED-6CB1-65F6-088F-784DA91B6A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810E479E-9822-076D-0DC6-DB2E9D3564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3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7DFF36-7500-CEBC-542B-92FAA6C81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53" y="1888927"/>
            <a:ext cx="5943508" cy="715581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D349CE4-108F-F7D4-B6B2-85762DFA35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73C1D-D1C1-F6B9-B56E-25B607B483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438650"/>
            <a:ext cx="2057400" cy="273050"/>
          </a:xfrm>
        </p:spPr>
        <p:txBody>
          <a:bodyPr/>
          <a:lstStyle/>
          <a:p>
            <a:fld id="{FE27EDC8-0CD9-1B4E-8416-C3E6CC26618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365A1-243E-FD67-7C81-F04869CAD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773" y="438916"/>
            <a:ext cx="1677198" cy="4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1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B4A7F-E13D-862D-4612-B808D080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904" y="116155"/>
            <a:ext cx="3603334" cy="424732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Gareth Thomas</a:t>
            </a:r>
          </a:p>
        </p:txBody>
      </p:sp>
      <p:sp>
        <p:nvSpPr>
          <p:cNvPr id="2" name="AutoShape 2" descr="Image of 12 Amazing Witticisms from Eeyore | Disney Quotes">
            <a:extLst>
              <a:ext uri="{FF2B5EF4-FFF2-40B4-BE49-F238E27FC236}">
                <a16:creationId xmlns:a16="http://schemas.microsoft.com/office/drawing/2014/main" id="{12D9C8ED-2496-A245-B5F9-BBA097A4F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97D6A4-049B-175B-F0FA-A8146A791140}"/>
              </a:ext>
            </a:extLst>
          </p:cNvPr>
          <p:cNvSpPr txBox="1"/>
          <p:nvPr/>
        </p:nvSpPr>
        <p:spPr>
          <a:xfrm>
            <a:off x="3696676" y="458158"/>
            <a:ext cx="509732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Education</a:t>
            </a:r>
          </a:p>
          <a:p>
            <a:pPr marL="0" indent="0">
              <a:buNone/>
            </a:pPr>
            <a:r>
              <a:rPr lang="en-US" dirty="0"/>
              <a:t>University of Otago, Dunedin, New Zealand</a:t>
            </a:r>
          </a:p>
          <a:p>
            <a:r>
              <a:rPr lang="en-US" dirty="0"/>
              <a:t> PhD, Organic Chemistry — Organic Chemistry</a:t>
            </a:r>
          </a:p>
          <a:p>
            <a:r>
              <a:rPr lang="en-US" dirty="0"/>
              <a:t> Postgraduate Diploma, Hazard Assessment &amp; Management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Technical Focus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safety and scale‑up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 Transfer into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Energetic and exothermic reaction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Risk‑based development and hazard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Phlow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Corp (Richmond, VA)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Director Process Chemistry (MS&amp;T)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Senior Principal Scientist (MS&amp;T)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Previous Experience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GlycoSyn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(Wellington, New Zealand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Donaghy's Ltd. (Dunedin, New Zealand)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SAFC Pharma (Milwaukee, WI)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Cambridge Major Labs (Germantown, WI)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Imagen 11">
            <a:extLst>
              <a:ext uri="{FF2B5EF4-FFF2-40B4-BE49-F238E27FC236}">
                <a16:creationId xmlns:a16="http://schemas.microsoft.com/office/drawing/2014/main" id="{63795673-E2E7-9CD2-FD90-9364BCEE53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E6F44-CA39-7655-297A-06B35374D03F}"/>
              </a:ext>
            </a:extLst>
          </p:cNvPr>
          <p:cNvSpPr txBox="1"/>
          <p:nvPr/>
        </p:nvSpPr>
        <p:spPr>
          <a:xfrm>
            <a:off x="350001" y="540887"/>
            <a:ext cx="334667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Education</a:t>
            </a:r>
          </a:p>
          <a:p>
            <a:pPr marL="0" indent="0">
              <a:buNone/>
            </a:pPr>
            <a:r>
              <a:rPr lang="en-US" dirty="0"/>
              <a:t>University of Alabama – Chemical Engineering, B.S.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Technical Focus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Reaction Calorimetry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Reactive Chemical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DEKRA(Seattle, WA)</a:t>
            </a:r>
          </a:p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Reactive Chem BDM</a:t>
            </a:r>
          </a:p>
          <a:p>
            <a:pPr marL="0" indent="0">
              <a:buClrTx/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Previous Experience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Boeing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General Dynamics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Evonik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C065DE0B-2983-5EB9-0B75-380A4163715A}"/>
              </a:ext>
            </a:extLst>
          </p:cNvPr>
          <p:cNvSpPr txBox="1">
            <a:spLocks/>
          </p:cNvSpPr>
          <p:nvPr/>
        </p:nvSpPr>
        <p:spPr>
          <a:xfrm>
            <a:off x="-106772" y="116155"/>
            <a:ext cx="3603334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lmarena Display Bold" pitchFamily="2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Brad Silva</a:t>
            </a:r>
          </a:p>
        </p:txBody>
      </p:sp>
    </p:spTree>
    <p:extLst>
      <p:ext uri="{BB962C8B-B14F-4D97-AF65-F5344CB8AC3E}">
        <p14:creationId xmlns:p14="http://schemas.microsoft.com/office/powerpoint/2010/main" val="279263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E573-66F5-E0FC-4292-9AA99CEB1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67" y="1960890"/>
            <a:ext cx="7886700" cy="527324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B3088-88F7-D196-8C69-59E432A7AD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203491-FCD6-9FD2-953C-A153972A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983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096B5B-1207-47C5-5308-980427D51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4" y="1983934"/>
            <a:ext cx="7122719" cy="3159565"/>
          </a:xfrm>
          <a:prstGeom prst="rect">
            <a:avLst/>
          </a:prstGeom>
        </p:spPr>
      </p:pic>
      <p:pic>
        <p:nvPicPr>
          <p:cNvPr id="2" name="Imagen 11">
            <a:extLst>
              <a:ext uri="{FF2B5EF4-FFF2-40B4-BE49-F238E27FC236}">
                <a16:creationId xmlns:a16="http://schemas.microsoft.com/office/drawing/2014/main" id="{5BB83E1B-8CB1-A49A-2E7A-DF16E1EF43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03558-CD5D-73DA-2F08-6534E40A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of Process Safety in the CDMO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4EF55-9A34-783C-2AC2-E6916A14C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770792"/>
            <a:ext cx="7886700" cy="2639569"/>
          </a:xfrm>
        </p:spPr>
        <p:txBody>
          <a:bodyPr/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Aggressive timelines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Rapid Technology Transfer and Scale up Risk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Limited resources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Diverse Client Processes 	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Regulatory Compliance 	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Managing High potency API (HPAPI)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Resource and expertise constraints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Data Integration and Risk Visibility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8ED3A-90F5-1DC9-20A9-E8BC64E5B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93CC974B-B7C8-F35A-7085-B9FD27B31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921DA5-6AEE-68B6-5993-33B78D1B7946}"/>
              </a:ext>
            </a:extLst>
          </p:cNvPr>
          <p:cNvSpPr txBox="1">
            <a:spLocks/>
          </p:cNvSpPr>
          <p:nvPr/>
        </p:nvSpPr>
        <p:spPr>
          <a:xfrm>
            <a:off x="3897336" y="3134426"/>
            <a:ext cx="7886700" cy="6028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75" b="0" i="0" kern="1200">
                <a:solidFill>
                  <a:schemeClr val="tx1"/>
                </a:solidFill>
                <a:latin typeface="Josefin Sans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ClrTx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CCPS Monograph – PS in Outsourced Manufacturing Operations</a:t>
            </a:r>
          </a:p>
          <a:p>
            <a:pPr lvl="1">
              <a:buClrTx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DE28AC-750B-7844-CDB8-E7A8C0C2D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319" y="1473184"/>
            <a:ext cx="5337680" cy="15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1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7E62-7703-B135-B7EF-283D45F4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 transfer and common data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2DFF4-EE27-DAD9-ABFB-9D814B6D5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31" y="630077"/>
            <a:ext cx="2409319" cy="327230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Technology  Transfer </a:t>
            </a:r>
          </a:p>
          <a:p>
            <a:pPr marL="0" indent="0" algn="just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What is the largest scale this was previously run at?</a:t>
            </a:r>
          </a:p>
          <a:p>
            <a:pPr marL="0" indent="0" algn="just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Process Description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Mass Balance	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Hazards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Reaction profile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Isolated materials characteristics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Process Safety Events (PSE)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Definition of deliverables.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B81FE-D47F-7874-541F-C407AF2788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1B068F-55F2-1B40-96E7-863D2912E855}"/>
              </a:ext>
            </a:extLst>
          </p:cNvPr>
          <p:cNvSpPr txBox="1"/>
          <p:nvPr/>
        </p:nvSpPr>
        <p:spPr>
          <a:xfrm>
            <a:off x="5072185" y="859692"/>
            <a:ext cx="375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Sharing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Equipment compatibility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Safety assessments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Scalability and manufacturability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Understanding of risk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the route not patented for a reason?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663F2F97-3D60-F514-3300-C1202B2D58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DA1CB-341B-9A44-E7F0-24DA3A728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C2B69-37BF-7CA1-5202-900B6A10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Scale vs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B1B17-A2F0-10AC-1E41-1CB59586F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31" y="630077"/>
            <a:ext cx="2653229" cy="3180999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How Scale up reveals risk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House cat vs tiger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Control effectiveness decreases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Consequences severity increase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Assumptions break down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Thermal inertia increases</a:t>
            </a:r>
          </a:p>
          <a:p>
            <a:pPr marL="0" indent="0" algn="just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What we tools we use change with scale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1AB8-A288-9E93-BC45-E085009E4A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CC630DFD-81DD-EE81-E56E-723A85B052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45915B-5736-F2BB-77C0-92AABD731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687623"/>
            <a:ext cx="1886181" cy="271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E61F49-8EDF-9789-6032-3E005BC5D0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08" r="14485"/>
          <a:stretch>
            <a:fillRect/>
          </a:stretch>
        </p:blipFill>
        <p:spPr>
          <a:xfrm>
            <a:off x="6316980" y="906147"/>
            <a:ext cx="2377440" cy="22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9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00AE8-2BDB-0D4D-F2EF-0811E2C0C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B1F21-5CF5-66F8-C8E7-BEBA4F83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Risk-Based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21BA-8D69-AEA9-5C53-E12853C8D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31" y="630077"/>
            <a:ext cx="3399989" cy="5267724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Route selection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Inherently Safer Design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Process Safety Culture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Software tools</a:t>
            </a: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Lab Scale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DSC/TGA/HF Cal</a:t>
            </a: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Pilot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Reaction Calorimetry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Adiabatic Calorimetry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Risk Assessments</a:t>
            </a: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Vent Sizing testing &amp; Calculations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Release modeling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Consequence analysis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4EB03-190D-30C7-E7D3-BC4BF84EB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921AE91E-067F-E28C-C160-B25B401B97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14E6E-001B-49A1-9BCB-4BF0E54E2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EF55-CE5B-82FA-1200-206225490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Study – RC-1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7BD4C-6AD0-13DE-8740-6B18DDD4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32" y="630077"/>
            <a:ext cx="2661542" cy="347749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Tech Transferred – Exotherm not identified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Lab noticed a self sustaining exotherm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Involved flammables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Significant scale up moment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Isothermal and Adiabatic calorimetry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D6C36-3E0B-8D07-DD36-2F855F489C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0780A989-0EB5-9545-AAFB-B1FC1CE48E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D3803-06ED-8C51-4189-E7B82F11D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365" y="803617"/>
            <a:ext cx="5290976" cy="31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39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1651-FAE1-BDDD-CD02-C918114C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the information from DEKRA was used at Phlow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846A6-5B47-0619-445B-B9E177D4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53" y="596183"/>
            <a:ext cx="8334845" cy="203119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VSP and RC-1 data was used to greenlight a proof-of-concept batch of the API at several 100 kg scale</a:t>
            </a:r>
          </a:p>
          <a:p>
            <a:pPr lvl="1"/>
            <a:r>
              <a:rPr lang="en-US" sz="1400" dirty="0"/>
              <a:t>Operations were assured that this process was safe to apply in the existing equipment train</a:t>
            </a:r>
          </a:p>
          <a:p>
            <a:pPr lvl="1"/>
            <a:r>
              <a:rPr lang="en-US" sz="1400" dirty="0"/>
              <a:t>A risk mitigation strategy was in place if engineering controls were unsuccessful</a:t>
            </a:r>
          </a:p>
          <a:p>
            <a:pPr lvl="1"/>
            <a:r>
              <a:rPr lang="en-US" sz="1400" dirty="0"/>
              <a:t>Gaps in institutional knowledge were identified.</a:t>
            </a:r>
          </a:p>
          <a:p>
            <a:pPr lvl="1"/>
            <a:r>
              <a:rPr lang="en-US" sz="1400" dirty="0"/>
              <a:t>Subsequent programs were treated with the same urgency as this one had been</a:t>
            </a:r>
          </a:p>
          <a:p>
            <a:pPr lvl="1"/>
            <a:r>
              <a:rPr lang="en-US" sz="1400" dirty="0"/>
              <a:t>Path to independence for early phase screening was undertaken</a:t>
            </a:r>
          </a:p>
          <a:p>
            <a:pPr marL="342900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4DE58-6E64-6886-D891-3EE8D9EF1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EDC8-0CD9-1B4E-8416-C3E6CC26618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EA866EA6-5FCB-1B56-B51C-068CE3D26A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999" y="4363346"/>
            <a:ext cx="350001" cy="4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909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502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Phlow Corp">
      <a:dk1>
        <a:srgbClr val="3C3C34"/>
      </a:dk1>
      <a:lt1>
        <a:srgbClr val="F9F9F8"/>
      </a:lt1>
      <a:dk2>
        <a:srgbClr val="3D3D36"/>
      </a:dk2>
      <a:lt2>
        <a:srgbClr val="E9E8E2"/>
      </a:lt2>
      <a:accent1>
        <a:srgbClr val="93D500"/>
      </a:accent1>
      <a:accent2>
        <a:srgbClr val="02869A"/>
      </a:accent2>
      <a:accent3>
        <a:srgbClr val="01566B"/>
      </a:accent3>
      <a:accent4>
        <a:srgbClr val="DCE7CA"/>
      </a:accent4>
      <a:accent5>
        <a:srgbClr val="61765F"/>
      </a:accent5>
      <a:accent6>
        <a:srgbClr val="B3AFA0"/>
      </a:accent6>
      <a:hlink>
        <a:srgbClr val="3D3D36"/>
      </a:hlink>
      <a:folHlink>
        <a:srgbClr val="93D500"/>
      </a:folHlink>
    </a:clrScheme>
    <a:fontScheme name="Phlow">
      <a:majorFont>
        <a:latin typeface="Almarena"/>
        <a:ea typeface=""/>
        <a:cs typeface=""/>
      </a:majorFont>
      <a:minorFont>
        <a:latin typeface="Josefi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Header Template" id="{B738C441-F56A-4AF1-93C6-D58BF1019DB2}" vid="{07F20216-24A9-4F8B-991F-A22296D8921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7FAC02E633EA4CBA7FBEAAB0273913" ma:contentTypeVersion="18" ma:contentTypeDescription="Create a new document." ma:contentTypeScope="" ma:versionID="90f22f5422331f854166838796f62e3d">
  <xsd:schema xmlns:xsd="http://www.w3.org/2001/XMLSchema" xmlns:xs="http://www.w3.org/2001/XMLSchema" xmlns:p="http://schemas.microsoft.com/office/2006/metadata/properties" xmlns:ns1="http://schemas.microsoft.com/sharepoint/v3" xmlns:ns2="ea2b0761-73a8-40ee-84c7-5a785679995b" xmlns:ns3="ef043258-69b7-485d-83b5-80a20853e3a2" targetNamespace="http://schemas.microsoft.com/office/2006/metadata/properties" ma:root="true" ma:fieldsID="015a901b002810a89ccf9c39f48b671a" ns1:_="" ns2:_="" ns3:_="">
    <xsd:import namespace="http://schemas.microsoft.com/sharepoint/v3"/>
    <xsd:import namespace="ea2b0761-73a8-40ee-84c7-5a785679995b"/>
    <xsd:import namespace="ef043258-69b7-485d-83b5-80a20853e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b0761-73a8-40ee-84c7-5a78567999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43258-69b7-485d-83b5-80a20853e3a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E0CC6C8-D2D5-43EC-A77E-FDC5956C82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D62515-3888-48B2-AF22-30E81F9D2BC2}">
  <ds:schemaRefs>
    <ds:schemaRef ds:uri="ea2b0761-73a8-40ee-84c7-5a785679995b"/>
    <ds:schemaRef ds:uri="ef043258-69b7-485d-83b5-80a20853e3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890C1F8-70F5-4CF3-B3B5-C27E06115CB7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sharepoint/v3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ef043258-69b7-485d-83b5-80a20853e3a2"/>
    <ds:schemaRef ds:uri="ea2b0761-73a8-40ee-84c7-5a785679995b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cf81581f-cf8c-405d-97e3-34a295c8d882}" enabled="0" method="" siteId="{cf81581f-cf8c-405d-97e3-34a295c8d88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753</Words>
  <Application>Microsoft Office PowerPoint</Application>
  <PresentationFormat>On-screen Show (16:9)</PresentationFormat>
  <Paragraphs>146</Paragraphs>
  <Slides>12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Wingdings</vt:lpstr>
      <vt:lpstr>Josefin Sans Light</vt:lpstr>
      <vt:lpstr>Arial</vt:lpstr>
      <vt:lpstr>Courier New</vt:lpstr>
      <vt:lpstr>Almarena Display Bold</vt:lpstr>
      <vt:lpstr>Josefin Sans</vt:lpstr>
      <vt:lpstr>1_Office Theme</vt:lpstr>
      <vt:lpstr>think-cell Slide</vt:lpstr>
      <vt:lpstr>Process Safety Challenges in Tech Transfer: A Case Study P2SAC   Gareth Thomas &amp; Brad Silva  2026 </vt:lpstr>
      <vt:lpstr>Gareth Thomas</vt:lpstr>
      <vt:lpstr>PowerPoint Presentation</vt:lpstr>
      <vt:lpstr>Challenges of Process Safety in the CDMO environment</vt:lpstr>
      <vt:lpstr>Technology transfer and common data gaps</vt:lpstr>
      <vt:lpstr>Scale vs Risk</vt:lpstr>
      <vt:lpstr>Risk-Based Data Collection</vt:lpstr>
      <vt:lpstr>Case Study – RC-1 testing</vt:lpstr>
      <vt:lpstr>How the information from DEKRA was used at Phlow</vt:lpstr>
      <vt:lpstr>Building a Process Safety Culture at Phlow….</vt:lpstr>
      <vt:lpstr>Conclusions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Piacquadio</dc:creator>
  <cp:lastModifiedBy>Ray A Mentzer</cp:lastModifiedBy>
  <cp:revision>5</cp:revision>
  <cp:lastPrinted>2023-05-02T17:07:08Z</cp:lastPrinted>
  <dcterms:modified xsi:type="dcterms:W3CDTF">2026-05-08T15:28:36Z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0x010100B07FAC02E633EA4CBA7FBEAAB0273913</vt:lpwstr>
  </property>
  <property fmtid="{D5CDD505-2E9C-101B-9397-08002B2CF9AE}" pid="3" name="MediaServiceImageTags">
    <vt:lpwstr/>
  </property>
</Properties>
</file>